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6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76483A9-1AB0-4462-AC6F-A0401DBF80CB}">
          <p14:sldIdLst>
            <p14:sldId id="257"/>
            <p14:sldId id="259"/>
            <p14:sldId id="256"/>
            <p14:sldId id="258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D82B-D879-4282-8E94-C8520B31BDF3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012F-7F6A-4D9A-BC83-53824D16AF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46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D82B-D879-4282-8E94-C8520B31BDF3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012F-7F6A-4D9A-BC83-53824D16AF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983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D82B-D879-4282-8E94-C8520B31BDF3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012F-7F6A-4D9A-BC83-53824D16AF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432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D82B-D879-4282-8E94-C8520B31BDF3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012F-7F6A-4D9A-BC83-53824D16AF32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1651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D82B-D879-4282-8E94-C8520B31BDF3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012F-7F6A-4D9A-BC83-53824D16AF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355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D82B-D879-4282-8E94-C8520B31BDF3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012F-7F6A-4D9A-BC83-53824D16AF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015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D82B-D879-4282-8E94-C8520B31BDF3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012F-7F6A-4D9A-BC83-53824D16AF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976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D82B-D879-4282-8E94-C8520B31BDF3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012F-7F6A-4D9A-BC83-53824D16AF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1244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D82B-D879-4282-8E94-C8520B31BDF3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012F-7F6A-4D9A-BC83-53824D16AF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41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D82B-D879-4282-8E94-C8520B31BDF3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012F-7F6A-4D9A-BC83-53824D16AF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712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D82B-D879-4282-8E94-C8520B31BDF3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012F-7F6A-4D9A-BC83-53824D16AF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35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D82B-D879-4282-8E94-C8520B31BDF3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012F-7F6A-4D9A-BC83-53824D16AF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203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D82B-D879-4282-8E94-C8520B31BDF3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012F-7F6A-4D9A-BC83-53824D16AF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257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D82B-D879-4282-8E94-C8520B31BDF3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012F-7F6A-4D9A-BC83-53824D16AF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645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D82B-D879-4282-8E94-C8520B31BDF3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012F-7F6A-4D9A-BC83-53824D16AF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395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D82B-D879-4282-8E94-C8520B31BDF3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012F-7F6A-4D9A-BC83-53824D16AF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000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D82B-D879-4282-8E94-C8520B31BDF3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012F-7F6A-4D9A-BC83-53824D16AF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19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AB6D82B-D879-4282-8E94-C8520B31BDF3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2012F-7F6A-4D9A-BC83-53824D16AF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2065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7D3B0D2-664A-44C6-965A-A77F9E7CA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2028470"/>
            <a:ext cx="9404723" cy="1400530"/>
          </a:xfrm>
        </p:spPr>
        <p:txBody>
          <a:bodyPr/>
          <a:lstStyle/>
          <a:p>
            <a:r>
              <a:rPr lang="ru-RU" sz="4400" b="1" dirty="0"/>
              <a:t>Какие части речи мы изучаем?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4A6A2E3-FA8F-4A36-9239-D0E2F1A0E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967318"/>
            <a:ext cx="8946541" cy="4195481"/>
          </a:xfrm>
        </p:spPr>
        <p:txBody>
          <a:bodyPr>
            <a:normAutofit/>
          </a:bodyPr>
          <a:lstStyle/>
          <a:p>
            <a:r>
              <a:rPr lang="ru-RU" sz="4000" dirty="0"/>
              <a:t>служебные</a:t>
            </a:r>
          </a:p>
        </p:txBody>
      </p:sp>
    </p:spTree>
    <p:extLst>
      <p:ext uri="{BB962C8B-B14F-4D97-AF65-F5344CB8AC3E}">
        <p14:creationId xmlns:p14="http://schemas.microsoft.com/office/powerpoint/2010/main" val="4246287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Функции смысловых частиц еще более </a:t>
            </a:r>
            <a:r>
              <a:rPr lang="ru-RU" b="1" dirty="0" smtClean="0"/>
              <a:t>разнообразны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219" y="1853248"/>
            <a:ext cx="9368079" cy="4737879"/>
          </a:xfrm>
        </p:spPr>
      </p:pic>
    </p:spTree>
    <p:extLst>
      <p:ext uri="{BB962C8B-B14F-4D97-AF65-F5344CB8AC3E}">
        <p14:creationId xmlns:p14="http://schemas.microsoft.com/office/powerpoint/2010/main" val="1962836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43536"/>
            <a:ext cx="11532358" cy="1400530"/>
          </a:xfrm>
        </p:spPr>
        <p:txBody>
          <a:bodyPr/>
          <a:lstStyle/>
          <a:p>
            <a:r>
              <a:rPr lang="ru-RU" b="1" u="sng" dirty="0"/>
              <a:t>В зависимости от функций различаются такие смысловые частицы: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126" y="2052918"/>
            <a:ext cx="11382232" cy="480508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Отрицательные</a:t>
            </a:r>
            <a:r>
              <a:rPr lang="ru-RU" sz="3200" dirty="0"/>
              <a:t>: </a:t>
            </a:r>
            <a:r>
              <a:rPr lang="ru-RU" sz="3200" i="1" dirty="0"/>
              <a:t>не, ни, вовсе не, отнюдь не, совсем не, далеко не.</a:t>
            </a:r>
            <a:endParaRPr lang="ru-RU" sz="3200" dirty="0"/>
          </a:p>
          <a:p>
            <a:pPr marL="0" indent="0">
              <a:buNone/>
            </a:pPr>
            <a:r>
              <a:rPr lang="ru-RU" sz="3200" i="1" dirty="0"/>
              <a:t>Не хочу учиться! Ни минуты покоя! Вовсе не смешно!</a:t>
            </a:r>
            <a:endParaRPr lang="ru-RU" sz="3200" dirty="0"/>
          </a:p>
          <a:p>
            <a:r>
              <a:rPr lang="ru-RU" sz="3200" b="1" dirty="0"/>
              <a:t>Утвердительные</a:t>
            </a:r>
            <a:r>
              <a:rPr lang="ru-RU" sz="3200" dirty="0"/>
              <a:t>: </a:t>
            </a:r>
            <a:r>
              <a:rPr lang="ru-RU" sz="3200" i="1" dirty="0"/>
              <a:t>да, так, точно, ну да.</a:t>
            </a:r>
            <a:endParaRPr lang="ru-RU" sz="3200" dirty="0"/>
          </a:p>
          <a:p>
            <a:pPr marL="0" indent="0">
              <a:buNone/>
            </a:pPr>
            <a:r>
              <a:rPr lang="ru-RU" sz="3200" i="1" dirty="0"/>
              <a:t>Да, я собрался! Это так! Я точно еду!</a:t>
            </a:r>
            <a:endParaRPr lang="ru-RU" sz="3200" dirty="0"/>
          </a:p>
          <a:p>
            <a:r>
              <a:rPr lang="ru-RU" sz="3200" b="1" dirty="0"/>
              <a:t>Вопросительные</a:t>
            </a:r>
            <a:r>
              <a:rPr lang="ru-RU" sz="3200" dirty="0"/>
              <a:t>: </a:t>
            </a:r>
            <a:r>
              <a:rPr lang="ru-RU" sz="3200" i="1" dirty="0"/>
              <a:t>ли, разве, неужели.</a:t>
            </a:r>
            <a:endParaRPr lang="ru-RU" sz="3200" dirty="0"/>
          </a:p>
          <a:p>
            <a:pPr marL="0" indent="0">
              <a:buNone/>
            </a:pPr>
            <a:r>
              <a:rPr lang="ru-RU" sz="3200" i="1" dirty="0"/>
              <a:t>Не так ли? Разве это правда? Неужели так и есть?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6537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125" y="452718"/>
            <a:ext cx="11109277" cy="6043616"/>
          </a:xfrm>
        </p:spPr>
        <p:txBody>
          <a:bodyPr>
            <a:normAutofit lnSpcReduction="10000"/>
          </a:bodyPr>
          <a:lstStyle/>
          <a:p>
            <a:r>
              <a:rPr lang="ru-RU" sz="3200" b="1" dirty="0"/>
              <a:t>Указательные</a:t>
            </a:r>
            <a:r>
              <a:rPr lang="ru-RU" sz="3200" i="1" dirty="0"/>
              <a:t>: вот, вон, это.</a:t>
            </a:r>
            <a:endParaRPr lang="ru-RU" sz="3200" dirty="0"/>
          </a:p>
          <a:p>
            <a:pPr marL="0" indent="0">
              <a:buNone/>
            </a:pPr>
            <a:r>
              <a:rPr lang="ru-RU" sz="3200" i="1" dirty="0"/>
              <a:t>Вот и настала весна. Вон какая большая башня! Чего это ты смеешься?</a:t>
            </a:r>
            <a:endParaRPr lang="ru-RU" sz="3200" dirty="0"/>
          </a:p>
          <a:p>
            <a:r>
              <a:rPr lang="ru-RU" sz="3200" b="1" dirty="0"/>
              <a:t>Усилительные</a:t>
            </a:r>
            <a:r>
              <a:rPr lang="ru-RU" sz="3200" dirty="0"/>
              <a:t>: </a:t>
            </a:r>
            <a:r>
              <a:rPr lang="ru-RU" sz="3200" i="1" dirty="0"/>
              <a:t>даже, ведь, просто, прямо, же, и, уж.</a:t>
            </a:r>
            <a:endParaRPr lang="ru-RU" sz="3200" dirty="0"/>
          </a:p>
          <a:p>
            <a:pPr marL="0" indent="0">
              <a:buNone/>
            </a:pPr>
            <a:r>
              <a:rPr lang="ru-RU" sz="3200" i="1" dirty="0"/>
              <a:t>Я даже удивился. Ты прямо сияешь. Уж и спросить нельзя!</a:t>
            </a:r>
            <a:endParaRPr lang="ru-RU" sz="3200" dirty="0"/>
          </a:p>
          <a:p>
            <a:r>
              <a:rPr lang="ru-RU" sz="3200" b="1" dirty="0"/>
              <a:t>Выделительно-ограничительные</a:t>
            </a:r>
            <a:r>
              <a:rPr lang="ru-RU" sz="3200" dirty="0"/>
              <a:t>: </a:t>
            </a:r>
            <a:r>
              <a:rPr lang="ru-RU" sz="3200" i="1" dirty="0"/>
              <a:t>только, лишь, хоть</a:t>
            </a:r>
            <a:r>
              <a:rPr lang="ru-RU" sz="3200" dirty="0"/>
              <a:t>.</a:t>
            </a:r>
          </a:p>
          <a:p>
            <a:pPr marL="0" indent="0">
              <a:buNone/>
            </a:pPr>
            <a:r>
              <a:rPr lang="ru-RU" sz="3200" i="1" dirty="0"/>
              <a:t>Я люблю только тебя. Лишь умный одолеет задание. Хоть ты помоги мне!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6343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3281" y="138819"/>
            <a:ext cx="9404723" cy="140053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842" y="518615"/>
            <a:ext cx="11464119" cy="6196083"/>
          </a:xfrm>
        </p:spPr>
        <p:txBody>
          <a:bodyPr>
            <a:normAutofit lnSpcReduction="10000"/>
          </a:bodyPr>
          <a:lstStyle/>
          <a:p>
            <a:r>
              <a:rPr lang="ru-RU" sz="3200" b="1" dirty="0"/>
              <a:t>Сравнительные</a:t>
            </a:r>
            <a:r>
              <a:rPr lang="ru-RU" sz="3200" dirty="0"/>
              <a:t>: </a:t>
            </a:r>
            <a:r>
              <a:rPr lang="ru-RU" sz="3200" i="1" dirty="0"/>
              <a:t>словно, будто, как будто, как, точно.</a:t>
            </a:r>
            <a:endParaRPr lang="ru-RU" sz="3200" dirty="0"/>
          </a:p>
          <a:p>
            <a:pPr marL="0" indent="0">
              <a:buNone/>
            </a:pPr>
            <a:r>
              <a:rPr lang="ru-RU" sz="3200" i="1" dirty="0"/>
              <a:t>Он как будто уехал. Ты точно испугался чего-то! Он как взбесился!</a:t>
            </a:r>
            <a:endParaRPr lang="ru-RU" sz="3200" dirty="0"/>
          </a:p>
          <a:p>
            <a:r>
              <a:rPr lang="ru-RU" sz="3200" b="1" dirty="0"/>
              <a:t>Восклицательные</a:t>
            </a:r>
            <a:r>
              <a:rPr lang="ru-RU" sz="3200" dirty="0"/>
              <a:t>: </a:t>
            </a:r>
            <a:r>
              <a:rPr lang="ru-RU" sz="3200" i="1" dirty="0"/>
              <a:t>что за, то-то, ну и.</a:t>
            </a:r>
            <a:endParaRPr lang="ru-RU" sz="3200" dirty="0"/>
          </a:p>
          <a:p>
            <a:pPr marL="0" indent="0">
              <a:buNone/>
            </a:pPr>
            <a:r>
              <a:rPr lang="ru-RU" sz="3200" i="1" dirty="0"/>
              <a:t>Что за чудо! То-то и оно! Ну и диковинка!</a:t>
            </a:r>
            <a:endParaRPr lang="ru-RU" sz="3200" dirty="0"/>
          </a:p>
          <a:p>
            <a:r>
              <a:rPr lang="ru-RU" sz="3200" b="1" dirty="0"/>
              <a:t>Уточняющие</a:t>
            </a:r>
            <a:r>
              <a:rPr lang="ru-RU" sz="3200" dirty="0"/>
              <a:t>: </a:t>
            </a:r>
            <a:r>
              <a:rPr lang="ru-RU" sz="3200" i="1" dirty="0"/>
              <a:t>именно, как раз.</a:t>
            </a:r>
            <a:endParaRPr lang="ru-RU" sz="3200" dirty="0"/>
          </a:p>
          <a:p>
            <a:pPr marL="0" indent="0">
              <a:buNone/>
            </a:pPr>
            <a:r>
              <a:rPr lang="ru-RU" sz="3200" i="1" dirty="0"/>
              <a:t>Это именно тот мальчик. Как раз в точку!</a:t>
            </a:r>
            <a:endParaRPr lang="ru-RU" sz="3200" dirty="0"/>
          </a:p>
          <a:p>
            <a:r>
              <a:rPr lang="ru-RU" sz="3200" b="1" dirty="0"/>
              <a:t>Выражающие сомнение, неуверенность</a:t>
            </a:r>
            <a:r>
              <a:rPr lang="ru-RU" sz="3200" dirty="0"/>
              <a:t>: </a:t>
            </a:r>
            <a:r>
              <a:rPr lang="ru-RU" sz="3200" i="1" dirty="0"/>
              <a:t>вряд ли, едва ли.</a:t>
            </a:r>
            <a:endParaRPr lang="ru-RU" sz="3200" dirty="0"/>
          </a:p>
          <a:p>
            <a:pPr marL="0" indent="0">
              <a:buNone/>
            </a:pPr>
            <a:r>
              <a:rPr lang="ru-RU" sz="3200" i="1" dirty="0"/>
              <a:t>Мне вряд ли повезет. Едва ли это так.</a:t>
            </a:r>
            <a:endParaRPr lang="ru-RU" sz="32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7358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Подведём итоги: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6" y="1853248"/>
            <a:ext cx="11573302" cy="41954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 smtClean="0"/>
              <a:t>Частица:</a:t>
            </a:r>
          </a:p>
          <a:p>
            <a:r>
              <a:rPr lang="ru-RU" sz="4000" b="1" dirty="0"/>
              <a:t>служебная часть речи, которая вносит различные оттенки значения в предложение (это </a:t>
            </a:r>
            <a:r>
              <a:rPr lang="ru-RU" sz="4000" b="1" i="1" dirty="0"/>
              <a:t>смысловые</a:t>
            </a:r>
            <a:r>
              <a:rPr lang="ru-RU" sz="4000" b="1" dirty="0"/>
              <a:t> частицы) и служит для образования форм (</a:t>
            </a:r>
            <a:r>
              <a:rPr lang="ru-RU" sz="4000" b="1" i="1" dirty="0"/>
              <a:t>формообразующие частицы</a:t>
            </a:r>
            <a:r>
              <a:rPr lang="ru-RU" sz="4000" b="1" dirty="0"/>
              <a:t>).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90598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2A24BF-FCA1-432C-AAE4-81C81A519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1549997"/>
            <a:ext cx="9404723" cy="1400530"/>
          </a:xfrm>
        </p:spPr>
        <p:txBody>
          <a:bodyPr/>
          <a:lstStyle/>
          <a:p>
            <a:r>
              <a:rPr lang="ru-RU" sz="4400" b="1" dirty="0"/>
              <a:t>Какие служебные части речи мы уже изучили?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9762DD4-911C-4AFF-9B86-A69DB3F7C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2462" y="3122062"/>
            <a:ext cx="8946541" cy="4195481"/>
          </a:xfrm>
        </p:spPr>
        <p:txBody>
          <a:bodyPr>
            <a:normAutofit/>
          </a:bodyPr>
          <a:lstStyle/>
          <a:p>
            <a:r>
              <a:rPr lang="ru-RU" sz="4000" dirty="0"/>
              <a:t>Предлог</a:t>
            </a:r>
          </a:p>
          <a:p>
            <a:r>
              <a:rPr lang="ru-RU" sz="4000" dirty="0"/>
              <a:t>Союз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30675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46E7F85-DCF5-495A-B58B-BB2E445F6A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Частица как часть речи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F990AAA-ACAD-4ABF-9510-8E2441D6E5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74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6CB242-B59F-4055-9D0B-6898E88E2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dirty="0"/>
              <a:t>Частицы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09DD5E3-C9D3-44AC-ACB5-F7F0008F2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05" y="2052918"/>
            <a:ext cx="10803987" cy="4629236"/>
          </a:xfrm>
        </p:spPr>
        <p:txBody>
          <a:bodyPr>
            <a:normAutofit/>
          </a:bodyPr>
          <a:lstStyle/>
          <a:p>
            <a:r>
              <a:rPr lang="ru-RU" sz="4400" dirty="0"/>
              <a:t>это неизменяемые слова, которые вносят в предложение добавочные оттенки, а также служат для образования форм слов</a:t>
            </a:r>
          </a:p>
          <a:p>
            <a:r>
              <a:rPr lang="ru-RU" sz="4400" dirty="0"/>
              <a:t>членами предложения не являются.</a:t>
            </a:r>
          </a:p>
        </p:txBody>
      </p:sp>
    </p:spTree>
    <p:extLst>
      <p:ext uri="{BB962C8B-B14F-4D97-AF65-F5344CB8AC3E}">
        <p14:creationId xmlns:p14="http://schemas.microsoft.com/office/powerpoint/2010/main" val="1586541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7B8F136-B279-4E62-9472-3078BCBB9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C5294BF-85CD-4907-973E-612E34C2E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/>
              <a:t>Условное наклонение:</a:t>
            </a:r>
          </a:p>
          <a:p>
            <a:r>
              <a:rPr lang="ru-RU" sz="3600" i="1" dirty="0"/>
              <a:t>Учился </a:t>
            </a:r>
            <a:r>
              <a:rPr lang="ru-RU" sz="3600" b="1" i="1" dirty="0"/>
              <a:t>бы</a:t>
            </a:r>
            <a:r>
              <a:rPr lang="ru-RU" sz="3600" i="1" dirty="0"/>
              <a:t>, нарисовал </a:t>
            </a:r>
            <a:r>
              <a:rPr lang="ru-RU" sz="3600" b="1" i="1" dirty="0"/>
              <a:t>бы,</a:t>
            </a:r>
            <a:r>
              <a:rPr lang="ru-RU" sz="3600" i="1" dirty="0"/>
              <a:t> прочитала </a:t>
            </a:r>
            <a:r>
              <a:rPr lang="ru-RU" sz="3600" b="1" i="1" dirty="0"/>
              <a:t>б</a:t>
            </a:r>
            <a:r>
              <a:rPr lang="ru-RU" sz="3600" i="1" dirty="0"/>
              <a:t>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38642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37C0AC-910F-4030-843B-1CE7FCC21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1D667F-9FD3-4E10-8464-6BE8A10F6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/>
              <a:t>Повелительное наклонение</a:t>
            </a:r>
          </a:p>
          <a:p>
            <a:r>
              <a:rPr lang="ru-RU" sz="3600" b="1" i="1" dirty="0"/>
              <a:t>Пусть</a:t>
            </a:r>
            <a:r>
              <a:rPr lang="ru-RU" sz="3600" i="1" dirty="0"/>
              <a:t> всегда будет мама,</a:t>
            </a:r>
            <a:br>
              <a:rPr lang="ru-RU" sz="3600" i="1" dirty="0"/>
            </a:br>
            <a:r>
              <a:rPr lang="ru-RU" sz="3600" b="1" i="1" dirty="0"/>
              <a:t>Пусть</a:t>
            </a:r>
            <a:r>
              <a:rPr lang="ru-RU" sz="3600" i="1" dirty="0"/>
              <a:t> всегда буду я!</a:t>
            </a:r>
          </a:p>
          <a:p>
            <a:r>
              <a:rPr lang="ru-RU" sz="3600" b="1" i="1" dirty="0"/>
              <a:t>Пускай</a:t>
            </a:r>
            <a:r>
              <a:rPr lang="ru-RU" sz="3600" i="1" dirty="0"/>
              <a:t> идет домой.</a:t>
            </a:r>
          </a:p>
          <a:p>
            <a:r>
              <a:rPr lang="ru-RU" sz="3600" b="1" i="1" dirty="0"/>
              <a:t>Да</a:t>
            </a:r>
            <a:r>
              <a:rPr lang="ru-RU" sz="3600" i="1" dirty="0"/>
              <a:t> здравствует солнце!</a:t>
            </a:r>
          </a:p>
        </p:txBody>
      </p:sp>
    </p:spTree>
    <p:extLst>
      <p:ext uri="{BB962C8B-B14F-4D97-AF65-F5344CB8AC3E}">
        <p14:creationId xmlns:p14="http://schemas.microsoft.com/office/powerpoint/2010/main" val="3707119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49886B2-F7B6-4DAF-AFEA-08FD32E7C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74" y="652388"/>
            <a:ext cx="9404723" cy="1400530"/>
          </a:xfrm>
        </p:spPr>
        <p:txBody>
          <a:bodyPr/>
          <a:lstStyle/>
          <a:p>
            <a:r>
              <a:rPr lang="ru-RU" sz="4400" b="1" dirty="0"/>
              <a:t>Формообразующие частицы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B63AB1F-B2AC-4FFF-89C1-A6B06E776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631682"/>
            <a:ext cx="11422966" cy="5022336"/>
          </a:xfrm>
        </p:spPr>
        <p:txBody>
          <a:bodyPr>
            <a:normAutofit fontScale="92500"/>
          </a:bodyPr>
          <a:lstStyle/>
          <a:p>
            <a:r>
              <a:rPr lang="ru-RU" sz="2800" b="1" i="1" dirty="0"/>
              <a:t>пусть, пускай, давай, дай</a:t>
            </a:r>
            <a:r>
              <a:rPr lang="ru-RU" sz="2800" dirty="0"/>
              <a:t> служат для образования форм повелительного наклонения;</a:t>
            </a:r>
          </a:p>
          <a:p>
            <a:r>
              <a:rPr lang="ru-RU" sz="2800" b="1" dirty="0"/>
              <a:t> </a:t>
            </a:r>
            <a:r>
              <a:rPr lang="ru-RU" sz="2800" b="1" i="1" dirty="0"/>
              <a:t>бы (б)</a:t>
            </a:r>
            <a:r>
              <a:rPr lang="ru-RU" sz="2800" dirty="0"/>
              <a:t> – для образования форм сослагательного наклонения;</a:t>
            </a:r>
          </a:p>
          <a:p>
            <a:r>
              <a:rPr lang="ru-RU" sz="2800" b="1" i="1" dirty="0"/>
              <a:t>более, менее</a:t>
            </a:r>
            <a:r>
              <a:rPr lang="ru-RU" sz="2800" dirty="0"/>
              <a:t> служат средством образования форм сравнительной степени;</a:t>
            </a:r>
          </a:p>
          <a:p>
            <a:r>
              <a:rPr lang="ru-RU" sz="2800" dirty="0"/>
              <a:t>частицы с усилительным значением </a:t>
            </a:r>
            <a:r>
              <a:rPr lang="ru-RU" sz="2800" b="1" i="1" dirty="0"/>
              <a:t>самый, самая</a:t>
            </a:r>
            <a:r>
              <a:rPr lang="ru-RU" sz="2800" b="1" dirty="0"/>
              <a:t>, </a:t>
            </a:r>
            <a:r>
              <a:rPr lang="ru-RU" sz="2800" b="1" i="1" dirty="0"/>
              <a:t>самое, самые</a:t>
            </a:r>
            <a:r>
              <a:rPr lang="ru-RU" sz="2800" dirty="0"/>
              <a:t> являются средством образования превосходной степени в сочетании с прилагательными;</a:t>
            </a:r>
          </a:p>
          <a:p>
            <a:r>
              <a:rPr lang="ru-RU" sz="2800" dirty="0"/>
              <a:t>частицы </a:t>
            </a:r>
            <a:r>
              <a:rPr lang="ru-RU" sz="2800" b="1" i="1" dirty="0"/>
              <a:t>было, бывало</a:t>
            </a:r>
            <a:r>
              <a:rPr lang="ru-RU" sz="2800" dirty="0"/>
              <a:t> в сочетании с формами будущего и настоящего времени глаголов изменяют значение глагольных форм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31952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Формообразующие частицы используются для образования условного наклонения глаголов, повелительного наклонения глаголов, а также сравнительной и превосходной степени наречий и прилагательных.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86610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11" y="452718"/>
            <a:ext cx="10778435" cy="6104223"/>
          </a:xfrm>
        </p:spPr>
      </p:pic>
    </p:spTree>
    <p:extLst>
      <p:ext uri="{BB962C8B-B14F-4D97-AF65-F5344CB8AC3E}">
        <p14:creationId xmlns:p14="http://schemas.microsoft.com/office/powerpoint/2010/main" val="39097120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92</TotalTime>
  <Words>165</Words>
  <Application>Microsoft Office PowerPoint</Application>
  <PresentationFormat>Широкоэкранный</PresentationFormat>
  <Paragraphs>47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Ион</vt:lpstr>
      <vt:lpstr>Какие части речи мы изучаем?</vt:lpstr>
      <vt:lpstr>Какие служебные части речи мы уже изучили?</vt:lpstr>
      <vt:lpstr>Частица как часть речи</vt:lpstr>
      <vt:lpstr>Частицы</vt:lpstr>
      <vt:lpstr>Презентация PowerPoint</vt:lpstr>
      <vt:lpstr>Презентация PowerPoint</vt:lpstr>
      <vt:lpstr>Формообразующие частицы</vt:lpstr>
      <vt:lpstr>Презентация PowerPoint</vt:lpstr>
      <vt:lpstr>Презентация PowerPoint</vt:lpstr>
      <vt:lpstr>Функции смысловых частиц еще более разнообразны</vt:lpstr>
      <vt:lpstr>В зависимости от функций различаются такие смысловые частицы: </vt:lpstr>
      <vt:lpstr>Презентация PowerPoint</vt:lpstr>
      <vt:lpstr>Презентация PowerPoint</vt:lpstr>
      <vt:lpstr>Подведём итоги: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Частица как часть речи</dc:title>
  <dc:creator>315</dc:creator>
  <cp:lastModifiedBy>315</cp:lastModifiedBy>
  <cp:revision>6</cp:revision>
  <dcterms:created xsi:type="dcterms:W3CDTF">2018-04-25T05:40:04Z</dcterms:created>
  <dcterms:modified xsi:type="dcterms:W3CDTF">2018-11-15T13:14:29Z</dcterms:modified>
</cp:coreProperties>
</file>