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9" r:id="rId3"/>
    <p:sldId id="256" r:id="rId4"/>
    <p:sldId id="258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Раздел по умолчанию" id="{276483A9-1AB0-4462-AC6F-A0401DBF80CB}">
          <p14:sldIdLst>
            <p14:sldId id="257"/>
            <p14:sldId id="259"/>
            <p14:sldId id="256"/>
            <p14:sldId id="258"/>
            <p14:sldId id="260"/>
            <p14:sldId id="261"/>
            <p14:sldId id="262"/>
            <p14:sldId id="263"/>
            <p14:sldId id="264"/>
            <p14:sldId id="265"/>
            <p14:sldId id="266"/>
            <p14:sldId id="267"/>
            <p14:sldId id="268"/>
            <p14:sldId id="269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14" y="7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0746941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Панорамная фотография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0898369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085432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ru-RU"/>
              <a:t>Образец текста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110165112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6235523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Три колонк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00158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Столбец с тремя рисункам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397616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0124466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44416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971253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323537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7582031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722579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366458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4163952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00700012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831984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7AB6D82B-D879-4282-8E94-C8520B31BDF3}" type="datetimeFigureOut">
              <a:rPr lang="ru-RU" smtClean="0"/>
              <a:t>15.11.2018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6A2012F-7F6A-4D9A-BC83-53824D16AF32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997206523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7D3B0D2-664A-44C6-965A-A77F9E7CA4F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03312" y="2028470"/>
            <a:ext cx="9404723" cy="1400530"/>
          </a:xfrm>
        </p:spPr>
        <p:txBody>
          <a:bodyPr/>
          <a:lstStyle/>
          <a:p>
            <a:r>
              <a:rPr lang="ru-RU" sz="4400" b="1" dirty="0"/>
              <a:t>Какие части речи мы изучаем?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84A6A2E3-FA8F-4A36-9239-D0E2F1A0E9A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03312" y="2967318"/>
            <a:ext cx="8946541" cy="4195481"/>
          </a:xfrm>
        </p:spPr>
        <p:txBody>
          <a:bodyPr>
            <a:normAutofit/>
          </a:bodyPr>
          <a:lstStyle/>
          <a:p>
            <a:r>
              <a:rPr lang="ru-RU" sz="4000" dirty="0"/>
              <a:t>служебные</a:t>
            </a:r>
          </a:p>
        </p:txBody>
      </p:sp>
    </p:spTree>
    <p:extLst>
      <p:ext uri="{BB962C8B-B14F-4D97-AF65-F5344CB8AC3E}">
        <p14:creationId xmlns:p14="http://schemas.microsoft.com/office/powerpoint/2010/main" val="424628771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b="1" dirty="0"/>
              <a:t>Функции смысловых частиц еще более </a:t>
            </a:r>
            <a:r>
              <a:rPr lang="ru-RU" b="1" dirty="0" smtClean="0"/>
              <a:t>разнообразны</a:t>
            </a:r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04219" y="1853248"/>
            <a:ext cx="9368079" cy="4737879"/>
          </a:xfrm>
        </p:spPr>
      </p:pic>
    </p:spTree>
    <p:extLst>
      <p:ext uri="{BB962C8B-B14F-4D97-AF65-F5344CB8AC3E}">
        <p14:creationId xmlns:p14="http://schemas.microsoft.com/office/powerpoint/2010/main" val="19628367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0" y="343536"/>
            <a:ext cx="11532358" cy="1400530"/>
          </a:xfrm>
        </p:spPr>
        <p:txBody>
          <a:bodyPr/>
          <a:lstStyle/>
          <a:p>
            <a:r>
              <a:rPr lang="ru-RU" b="1" u="sng" dirty="0"/>
              <a:t>В зависимости от функций различаются такие смысловые частицы:</a:t>
            </a: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6" y="2052918"/>
            <a:ext cx="11382232" cy="4805082"/>
          </a:xfrm>
        </p:spPr>
        <p:txBody>
          <a:bodyPr>
            <a:normAutofit/>
          </a:bodyPr>
          <a:lstStyle/>
          <a:p>
            <a:r>
              <a:rPr lang="ru-RU" sz="3200" b="1" dirty="0" smtClean="0"/>
              <a:t>Отрицательные</a:t>
            </a:r>
            <a:r>
              <a:rPr lang="ru-RU" sz="3200" dirty="0"/>
              <a:t>: </a:t>
            </a:r>
            <a:r>
              <a:rPr lang="ru-RU" sz="3200" i="1" dirty="0"/>
              <a:t>не, ни, вовсе не, отнюдь не, совсем не, далеко не.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Не хочу учиться! Ни минуты покоя! Вовсе не смешно!</a:t>
            </a:r>
            <a:endParaRPr lang="ru-RU" sz="3200" dirty="0"/>
          </a:p>
          <a:p>
            <a:r>
              <a:rPr lang="ru-RU" sz="3200" b="1" dirty="0"/>
              <a:t>Утвердительные</a:t>
            </a:r>
            <a:r>
              <a:rPr lang="ru-RU" sz="3200" dirty="0"/>
              <a:t>: </a:t>
            </a:r>
            <a:r>
              <a:rPr lang="ru-RU" sz="3200" i="1" dirty="0"/>
              <a:t>да, так, точно, ну да.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Да, я собрался! Это так! Я точно еду!</a:t>
            </a:r>
            <a:endParaRPr lang="ru-RU" sz="3200" dirty="0"/>
          </a:p>
          <a:p>
            <a:r>
              <a:rPr lang="ru-RU" sz="3200" b="1" dirty="0"/>
              <a:t>Вопросительные</a:t>
            </a:r>
            <a:r>
              <a:rPr lang="ru-RU" sz="3200" dirty="0"/>
              <a:t>: </a:t>
            </a:r>
            <a:r>
              <a:rPr lang="ru-RU" sz="3200" i="1" dirty="0"/>
              <a:t>ли, разве, неужели.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Не так ли? Разве это правда? Неужели так и есть?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88653726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150125" y="452718"/>
            <a:ext cx="11109277" cy="6043616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Указательные</a:t>
            </a:r>
            <a:r>
              <a:rPr lang="ru-RU" sz="3200" i="1" dirty="0"/>
              <a:t>: вот, вон, это.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Вот и настала весна. Вон какая большая башня! Чего это ты смеешься?</a:t>
            </a:r>
            <a:endParaRPr lang="ru-RU" sz="3200" dirty="0"/>
          </a:p>
          <a:p>
            <a:r>
              <a:rPr lang="ru-RU" sz="3200" b="1" dirty="0"/>
              <a:t>Усилительные</a:t>
            </a:r>
            <a:r>
              <a:rPr lang="ru-RU" sz="3200" dirty="0"/>
              <a:t>: </a:t>
            </a:r>
            <a:r>
              <a:rPr lang="ru-RU" sz="3200" i="1" dirty="0"/>
              <a:t>даже, ведь, просто, прямо, же, и, уж.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Я даже удивился. Ты прямо сияешь. Уж и спросить нельзя!</a:t>
            </a:r>
            <a:endParaRPr lang="ru-RU" sz="3200" dirty="0"/>
          </a:p>
          <a:p>
            <a:r>
              <a:rPr lang="ru-RU" sz="3200" b="1" dirty="0"/>
              <a:t>Выделительно-ограничительные</a:t>
            </a:r>
            <a:r>
              <a:rPr lang="ru-RU" sz="3200" dirty="0"/>
              <a:t>: </a:t>
            </a:r>
            <a:r>
              <a:rPr lang="ru-RU" sz="3200" i="1" dirty="0"/>
              <a:t>только, лишь, хоть</a:t>
            </a:r>
            <a:r>
              <a:rPr lang="ru-RU" sz="3200" dirty="0"/>
              <a:t>.</a:t>
            </a:r>
          </a:p>
          <a:p>
            <a:pPr marL="0" indent="0">
              <a:buNone/>
            </a:pPr>
            <a:r>
              <a:rPr lang="ru-RU" sz="3200" i="1" dirty="0"/>
              <a:t>Я люблю только тебя. Лишь умный одолеет задание. Хоть ты помоги мне!</a:t>
            </a:r>
            <a:endParaRPr lang="ru-RU" sz="3200" dirty="0"/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94634318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23281" y="138819"/>
            <a:ext cx="9404723" cy="1400530"/>
          </a:xfrm>
        </p:spPr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4842" y="518615"/>
            <a:ext cx="11464119" cy="6196083"/>
          </a:xfrm>
        </p:spPr>
        <p:txBody>
          <a:bodyPr>
            <a:normAutofit lnSpcReduction="10000"/>
          </a:bodyPr>
          <a:lstStyle/>
          <a:p>
            <a:r>
              <a:rPr lang="ru-RU" sz="3200" b="1" dirty="0"/>
              <a:t>Сравнительные</a:t>
            </a:r>
            <a:r>
              <a:rPr lang="ru-RU" sz="3200" dirty="0"/>
              <a:t>: </a:t>
            </a:r>
            <a:r>
              <a:rPr lang="ru-RU" sz="3200" i="1" dirty="0"/>
              <a:t>словно, будто, как будто, как, точно.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Он как будто уехал. Ты точно испугался чего-то! Он как взбесился!</a:t>
            </a:r>
            <a:endParaRPr lang="ru-RU" sz="3200" dirty="0"/>
          </a:p>
          <a:p>
            <a:r>
              <a:rPr lang="ru-RU" sz="3200" b="1" dirty="0"/>
              <a:t>Восклицательные</a:t>
            </a:r>
            <a:r>
              <a:rPr lang="ru-RU" sz="3200" dirty="0"/>
              <a:t>: </a:t>
            </a:r>
            <a:r>
              <a:rPr lang="ru-RU" sz="3200" i="1" dirty="0"/>
              <a:t>что за, то-то, ну и.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Что за чудо! То-то и оно! Ну и диковинка!</a:t>
            </a:r>
            <a:endParaRPr lang="ru-RU" sz="3200" dirty="0"/>
          </a:p>
          <a:p>
            <a:r>
              <a:rPr lang="ru-RU" sz="3200" b="1" dirty="0"/>
              <a:t>Уточняющие</a:t>
            </a:r>
            <a:r>
              <a:rPr lang="ru-RU" sz="3200" dirty="0"/>
              <a:t>: </a:t>
            </a:r>
            <a:r>
              <a:rPr lang="ru-RU" sz="3200" i="1" dirty="0"/>
              <a:t>именно, как раз.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Это именно тот мальчик. Как раз в точку!</a:t>
            </a:r>
            <a:endParaRPr lang="ru-RU" sz="3200" dirty="0"/>
          </a:p>
          <a:p>
            <a:r>
              <a:rPr lang="ru-RU" sz="3200" b="1" dirty="0"/>
              <a:t>Выражающие сомнение, неуверенность</a:t>
            </a:r>
            <a:r>
              <a:rPr lang="ru-RU" sz="3200" dirty="0"/>
              <a:t>: </a:t>
            </a:r>
            <a:r>
              <a:rPr lang="ru-RU" sz="3200" i="1" dirty="0"/>
              <a:t>вряд ли, едва ли.</a:t>
            </a:r>
            <a:endParaRPr lang="ru-RU" sz="3200" dirty="0"/>
          </a:p>
          <a:p>
            <a:pPr marL="0" indent="0">
              <a:buNone/>
            </a:pPr>
            <a:r>
              <a:rPr lang="ru-RU" sz="3200" i="1" dirty="0"/>
              <a:t>Мне вряд ли повезет. Едва ли это так.</a:t>
            </a:r>
            <a:endParaRPr lang="ru-RU" sz="3200" dirty="0"/>
          </a:p>
          <a:p>
            <a:pPr marL="0" indent="0">
              <a:buNone/>
            </a:pP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7735844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Подведём итоги: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95786" y="1853248"/>
            <a:ext cx="11573302" cy="4195481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4000" dirty="0" smtClean="0"/>
              <a:t>Частица:</a:t>
            </a:r>
          </a:p>
          <a:p>
            <a:r>
              <a:rPr lang="ru-RU" sz="4000" b="1" dirty="0"/>
              <a:t>служебная часть речи, которая вносит различные оттенки значения в предложение (это </a:t>
            </a:r>
            <a:r>
              <a:rPr lang="ru-RU" sz="4000" b="1" i="1" dirty="0"/>
              <a:t>смысловые</a:t>
            </a:r>
            <a:r>
              <a:rPr lang="ru-RU" sz="4000" b="1" dirty="0"/>
              <a:t> частицы) и служит для образования форм (</a:t>
            </a:r>
            <a:r>
              <a:rPr lang="ru-RU" sz="4000" b="1" i="1" dirty="0"/>
              <a:t>формообразующие частицы</a:t>
            </a:r>
            <a:r>
              <a:rPr lang="ru-RU" sz="4000" b="1" dirty="0"/>
              <a:t>).</a:t>
            </a:r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905984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692A24BF-FCA1-432C-AAE4-81C81A5195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393638" y="1549997"/>
            <a:ext cx="9404723" cy="1400530"/>
          </a:xfrm>
        </p:spPr>
        <p:txBody>
          <a:bodyPr/>
          <a:lstStyle/>
          <a:p>
            <a:r>
              <a:rPr lang="ru-RU" sz="4400" b="1" dirty="0"/>
              <a:t>Какие служебные части речи мы уже изучили?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C9762DD4-911C-4AFF-9B86-A69DB3F7CF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342462" y="3122062"/>
            <a:ext cx="8946541" cy="4195481"/>
          </a:xfrm>
        </p:spPr>
        <p:txBody>
          <a:bodyPr>
            <a:normAutofit/>
          </a:bodyPr>
          <a:lstStyle/>
          <a:p>
            <a:r>
              <a:rPr lang="ru-RU" sz="4000" dirty="0"/>
              <a:t>Предлог</a:t>
            </a:r>
          </a:p>
          <a:p>
            <a:r>
              <a:rPr lang="ru-RU" sz="4000" dirty="0"/>
              <a:t>Союз</a:t>
            </a:r>
          </a:p>
          <a:p>
            <a:endParaRPr lang="ru-RU" sz="4000" dirty="0"/>
          </a:p>
        </p:txBody>
      </p:sp>
    </p:spTree>
    <p:extLst>
      <p:ext uri="{BB962C8B-B14F-4D97-AF65-F5344CB8AC3E}">
        <p14:creationId xmlns:p14="http://schemas.microsoft.com/office/powerpoint/2010/main" val="40306750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A46E7F85-DCF5-495A-B58B-BB2E445F6AB6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-RU" b="1" dirty="0"/>
              <a:t>Частица как часть речи</a:t>
            </a:r>
          </a:p>
        </p:txBody>
      </p:sp>
      <p:sp>
        <p:nvSpPr>
          <p:cNvPr id="3" name="Подзаголовок 2">
            <a:extLst>
              <a:ext uri="{FF2B5EF4-FFF2-40B4-BE49-F238E27FC236}">
                <a16:creationId xmlns:a16="http://schemas.microsoft.com/office/drawing/2014/main" xmlns="" id="{1F990AAA-ACAD-4ABF-9510-8E2441D6E54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107485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486CB242-B59F-4055-9D0B-6898E88E24A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6000" b="1" dirty="0"/>
              <a:t>Частицы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909DD5E3-C9D3-44AC-ACB5-F7F0008F24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20505" y="2052918"/>
            <a:ext cx="10803987" cy="4629236"/>
          </a:xfrm>
        </p:spPr>
        <p:txBody>
          <a:bodyPr>
            <a:normAutofit/>
          </a:bodyPr>
          <a:lstStyle/>
          <a:p>
            <a:r>
              <a:rPr lang="ru-RU" sz="4400" dirty="0"/>
              <a:t>это неизменяемые слова, которые вносят в предложение добавочные оттенки, а также служат для образования форм слов</a:t>
            </a:r>
          </a:p>
          <a:p>
            <a:r>
              <a:rPr lang="ru-RU" sz="4400" dirty="0"/>
              <a:t>членами предложения не являются.</a:t>
            </a:r>
          </a:p>
        </p:txBody>
      </p:sp>
    </p:spTree>
    <p:extLst>
      <p:ext uri="{BB962C8B-B14F-4D97-AF65-F5344CB8AC3E}">
        <p14:creationId xmlns:p14="http://schemas.microsoft.com/office/powerpoint/2010/main" val="158654149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7B8F136-B279-4E62-9472-3078BCBB9A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C5294BF-85CD-4907-973E-612E34C2E18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Условное наклонение:</a:t>
            </a:r>
          </a:p>
          <a:p>
            <a:r>
              <a:rPr lang="ru-RU" sz="3600" i="1" dirty="0"/>
              <a:t>Учился </a:t>
            </a:r>
            <a:r>
              <a:rPr lang="ru-RU" sz="3600" b="1" i="1" dirty="0"/>
              <a:t>бы</a:t>
            </a:r>
            <a:r>
              <a:rPr lang="ru-RU" sz="3600" i="1" dirty="0"/>
              <a:t>, нарисовал </a:t>
            </a:r>
            <a:r>
              <a:rPr lang="ru-RU" sz="3600" b="1" i="1" dirty="0"/>
              <a:t>бы,</a:t>
            </a:r>
            <a:r>
              <a:rPr lang="ru-RU" sz="3600" i="1" dirty="0"/>
              <a:t> прочитала </a:t>
            </a:r>
            <a:r>
              <a:rPr lang="ru-RU" sz="3600" b="1" i="1" dirty="0"/>
              <a:t>б</a:t>
            </a:r>
            <a:r>
              <a:rPr lang="ru-RU" sz="3600" i="1" dirty="0"/>
              <a:t>.</a:t>
            </a:r>
          </a:p>
          <a:p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11386427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B437C0AC-910F-4030-843B-1CE7FCC21FB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31D667F-9FD3-4E10-8464-6BE8A10F6A0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ru-RU" sz="3600" b="1" dirty="0"/>
              <a:t>Повелительное наклонение</a:t>
            </a:r>
          </a:p>
          <a:p>
            <a:r>
              <a:rPr lang="ru-RU" sz="3600" b="1" i="1" dirty="0"/>
              <a:t>Пусть</a:t>
            </a:r>
            <a:r>
              <a:rPr lang="ru-RU" sz="3600" i="1" dirty="0"/>
              <a:t> всегда будет мама,</a:t>
            </a:r>
            <a:br>
              <a:rPr lang="ru-RU" sz="3600" i="1" dirty="0"/>
            </a:br>
            <a:r>
              <a:rPr lang="ru-RU" sz="3600" b="1" i="1" dirty="0"/>
              <a:t>Пусть</a:t>
            </a:r>
            <a:r>
              <a:rPr lang="ru-RU" sz="3600" i="1" dirty="0"/>
              <a:t> всегда буду я!</a:t>
            </a:r>
          </a:p>
          <a:p>
            <a:r>
              <a:rPr lang="ru-RU" sz="3600" b="1" i="1" dirty="0"/>
              <a:t>Пускай</a:t>
            </a:r>
            <a:r>
              <a:rPr lang="ru-RU" sz="3600" i="1" dirty="0"/>
              <a:t> идет домой.</a:t>
            </a:r>
          </a:p>
          <a:p>
            <a:r>
              <a:rPr lang="ru-RU" sz="3600" b="1" i="1" dirty="0"/>
              <a:t>Да</a:t>
            </a:r>
            <a:r>
              <a:rPr lang="ru-RU" sz="3600" i="1" dirty="0"/>
              <a:t> здравствует солнце!</a:t>
            </a:r>
          </a:p>
        </p:txBody>
      </p:sp>
    </p:spTree>
    <p:extLst>
      <p:ext uri="{BB962C8B-B14F-4D97-AF65-F5344CB8AC3E}">
        <p14:creationId xmlns:p14="http://schemas.microsoft.com/office/powerpoint/2010/main" val="3707119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49886B2-F7B6-4DAF-AFEA-08FD32E7CA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03274" y="652388"/>
            <a:ext cx="9404723" cy="1400530"/>
          </a:xfrm>
        </p:spPr>
        <p:txBody>
          <a:bodyPr/>
          <a:lstStyle/>
          <a:p>
            <a:r>
              <a:rPr lang="ru-RU" sz="4400" b="1" dirty="0"/>
              <a:t>Формообразующие частицы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BB63AB1F-B2AC-4FFF-89C1-A6B06E776B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65760" y="1631682"/>
            <a:ext cx="11422966" cy="5022336"/>
          </a:xfrm>
        </p:spPr>
        <p:txBody>
          <a:bodyPr>
            <a:normAutofit fontScale="92500"/>
          </a:bodyPr>
          <a:lstStyle/>
          <a:p>
            <a:r>
              <a:rPr lang="ru-RU" sz="2800" b="1" i="1" dirty="0"/>
              <a:t>пусть, пускай, давай, дай</a:t>
            </a:r>
            <a:r>
              <a:rPr lang="ru-RU" sz="2800" dirty="0"/>
              <a:t> служат для образования форм повелительного наклонения;</a:t>
            </a:r>
          </a:p>
          <a:p>
            <a:r>
              <a:rPr lang="ru-RU" sz="2800" b="1" dirty="0"/>
              <a:t> </a:t>
            </a:r>
            <a:r>
              <a:rPr lang="ru-RU" sz="2800" b="1" i="1" dirty="0"/>
              <a:t>бы (б)</a:t>
            </a:r>
            <a:r>
              <a:rPr lang="ru-RU" sz="2800" dirty="0"/>
              <a:t> – для образования форм сослагательного наклонения;</a:t>
            </a:r>
          </a:p>
          <a:p>
            <a:r>
              <a:rPr lang="ru-RU" sz="2800" b="1" i="1" dirty="0"/>
              <a:t>более, менее</a:t>
            </a:r>
            <a:r>
              <a:rPr lang="ru-RU" sz="2800" dirty="0"/>
              <a:t> служат средством образования форм сравнительной степени;</a:t>
            </a:r>
          </a:p>
          <a:p>
            <a:r>
              <a:rPr lang="ru-RU" sz="2800" dirty="0"/>
              <a:t>частицы с усилительным значением </a:t>
            </a:r>
            <a:r>
              <a:rPr lang="ru-RU" sz="2800" b="1" i="1" dirty="0"/>
              <a:t>самый, самая</a:t>
            </a:r>
            <a:r>
              <a:rPr lang="ru-RU" sz="2800" b="1" dirty="0"/>
              <a:t>, </a:t>
            </a:r>
            <a:r>
              <a:rPr lang="ru-RU" sz="2800" b="1" i="1" dirty="0"/>
              <a:t>самое, самые</a:t>
            </a:r>
            <a:r>
              <a:rPr lang="ru-RU" sz="2800" dirty="0"/>
              <a:t> являются средством образования превосходной степени в сочетании с прилагательными;</a:t>
            </a:r>
          </a:p>
          <a:p>
            <a:r>
              <a:rPr lang="ru-RU" sz="2800" dirty="0"/>
              <a:t>частицы </a:t>
            </a:r>
            <a:r>
              <a:rPr lang="ru-RU" sz="2800" b="1" i="1" dirty="0"/>
              <a:t>было, бывало</a:t>
            </a:r>
            <a:r>
              <a:rPr lang="ru-RU" sz="2800" dirty="0"/>
              <a:t> в сочетании с формами будущего и настоящего времени глаголов изменяют значение глагольных форм</a:t>
            </a:r>
          </a:p>
          <a:p>
            <a:endParaRPr lang="ru-RU" sz="2800" dirty="0"/>
          </a:p>
        </p:txBody>
      </p:sp>
    </p:spTree>
    <p:extLst>
      <p:ext uri="{BB962C8B-B14F-4D97-AF65-F5344CB8AC3E}">
        <p14:creationId xmlns:p14="http://schemas.microsoft.com/office/powerpoint/2010/main" val="40319525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3600" b="1" dirty="0"/>
              <a:t>Формообразующие частицы используются для образования условного наклонения глаголов, повелительного наклонения глаголов, а также сравнительной и превосходной степени наречий и прилагательных.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42866104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4" name="Объект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46111" y="452718"/>
            <a:ext cx="10778435" cy="6104223"/>
          </a:xfrm>
        </p:spPr>
      </p:pic>
    </p:spTree>
    <p:extLst>
      <p:ext uri="{BB962C8B-B14F-4D97-AF65-F5344CB8AC3E}">
        <p14:creationId xmlns:p14="http://schemas.microsoft.com/office/powerpoint/2010/main" val="3909712089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он">
  <a:themeElements>
    <a:clrScheme name="Ион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Ион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он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92</TotalTime>
  <Words>165</Words>
  <Application>Microsoft Office PowerPoint</Application>
  <PresentationFormat>Широкоэкранный</PresentationFormat>
  <Paragraphs>47</Paragraphs>
  <Slides>14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14</vt:i4>
      </vt:variant>
    </vt:vector>
  </HeadingPairs>
  <TitlesOfParts>
    <vt:vector size="18" baseType="lpstr">
      <vt:lpstr>Arial</vt:lpstr>
      <vt:lpstr>Century Gothic</vt:lpstr>
      <vt:lpstr>Wingdings 3</vt:lpstr>
      <vt:lpstr>Ион</vt:lpstr>
      <vt:lpstr>Какие части речи мы изучаем?</vt:lpstr>
      <vt:lpstr>Какие служебные части речи мы уже изучили?</vt:lpstr>
      <vt:lpstr>Частица как часть речи</vt:lpstr>
      <vt:lpstr>Частицы</vt:lpstr>
      <vt:lpstr>Презентация PowerPoint</vt:lpstr>
      <vt:lpstr>Презентация PowerPoint</vt:lpstr>
      <vt:lpstr>Формообразующие частицы</vt:lpstr>
      <vt:lpstr>Презентация PowerPoint</vt:lpstr>
      <vt:lpstr>Презентация PowerPoint</vt:lpstr>
      <vt:lpstr>Функции смысловых частиц еще более разнообразны</vt:lpstr>
      <vt:lpstr>В зависимости от функций различаются такие смысловые частицы: </vt:lpstr>
      <vt:lpstr>Презентация PowerPoint</vt:lpstr>
      <vt:lpstr>Презентация PowerPoint</vt:lpstr>
      <vt:lpstr>Подведём итоги: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Частица как часть речи</dc:title>
  <dc:creator>315</dc:creator>
  <cp:lastModifiedBy>315</cp:lastModifiedBy>
  <cp:revision>6</cp:revision>
  <dcterms:created xsi:type="dcterms:W3CDTF">2018-04-25T05:40:04Z</dcterms:created>
  <dcterms:modified xsi:type="dcterms:W3CDTF">2018-11-15T13:14:29Z</dcterms:modified>
</cp:coreProperties>
</file>